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34"/>
  </p:notesMasterIdLst>
  <p:handoutMasterIdLst>
    <p:handoutMasterId r:id="rId35"/>
  </p:handoutMasterIdLst>
  <p:sldIdLst>
    <p:sldId id="325" r:id="rId2"/>
    <p:sldId id="328" r:id="rId3"/>
    <p:sldId id="326" r:id="rId4"/>
    <p:sldId id="329" r:id="rId5"/>
    <p:sldId id="330" r:id="rId6"/>
    <p:sldId id="331" r:id="rId7"/>
    <p:sldId id="327" r:id="rId8"/>
    <p:sldId id="335" r:id="rId9"/>
    <p:sldId id="332" r:id="rId10"/>
    <p:sldId id="333" r:id="rId11"/>
    <p:sldId id="334" r:id="rId12"/>
    <p:sldId id="336" r:id="rId13"/>
    <p:sldId id="350" r:id="rId14"/>
    <p:sldId id="340" r:id="rId15"/>
    <p:sldId id="341" r:id="rId16"/>
    <p:sldId id="342" r:id="rId17"/>
    <p:sldId id="353" r:id="rId18"/>
    <p:sldId id="351" r:id="rId19"/>
    <p:sldId id="354" r:id="rId20"/>
    <p:sldId id="355" r:id="rId21"/>
    <p:sldId id="339" r:id="rId22"/>
    <p:sldId id="358" r:id="rId23"/>
    <p:sldId id="356" r:id="rId24"/>
    <p:sldId id="357" r:id="rId25"/>
    <p:sldId id="345" r:id="rId26"/>
    <p:sldId id="346" r:id="rId27"/>
    <p:sldId id="349" r:id="rId28"/>
    <p:sldId id="343" r:id="rId29"/>
    <p:sldId id="338" r:id="rId30"/>
    <p:sldId id="347" r:id="rId31"/>
    <p:sldId id="348" r:id="rId32"/>
    <p:sldId id="352" r:id="rId33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C7D"/>
    <a:srgbClr val="C72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8" autoAdjust="0"/>
    <p:restoredTop sz="81933" autoAdjust="0"/>
  </p:normalViewPr>
  <p:slideViewPr>
    <p:cSldViewPr>
      <p:cViewPr varScale="1">
        <p:scale>
          <a:sx n="85" d="100"/>
          <a:sy n="85" d="100"/>
        </p:scale>
        <p:origin x="864" y="58"/>
      </p:cViewPr>
      <p:guideLst>
        <p:guide orient="horz" pos="180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62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0EABA-BA46-4977-A468-5BA52A04D625}" type="datetimeFigureOut">
              <a:rPr lang="en-US" smtClean="0"/>
              <a:pPr/>
              <a:t>2/23/2017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E70203-35AF-4FFC-9D07-368A12CF36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178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4A4D6-0EB0-423B-8417-AC0C87E5E672}" type="datetimeFigureOut">
              <a:rPr lang="en-ZA" smtClean="0"/>
              <a:pPr/>
              <a:t>2017-02-23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BF9108-921F-4578-B50F-196EC54E7AE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9483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ode/tryit.asp?filename=FCZTWD54NWC3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1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2651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0341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30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7591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World Wide Web Consortium, or W3C is a group that makes recommendations about how the Internet works and how it should evolve.</a:t>
            </a:r>
          </a:p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 was invited by </a:t>
            </a:r>
            <a:r>
              <a:rPr lang="en-Z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Håkon</a:t>
            </a:r>
            <a:r>
              <a:rPr lang="en-Z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ZA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Wium</a:t>
            </a:r>
            <a:r>
              <a:rPr lang="en-ZA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Lie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October 10, 1994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272243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December 1996 – CSS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 1998 – CSS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June 2011 – CSS 2.1</a:t>
            </a:r>
          </a:p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5264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http://www.evolutionoftheweb.com/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7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5679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50356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9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731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Explain order of precedence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25386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https://www.w3schools.com/code/tryit.asp?filename=FCZTWD54NWC3</a:t>
            </a:r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2505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dirty="0"/>
              <a:t>https://css-tricks.com/almanac/properties/f/float/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BF9108-921F-4578-B50F-196EC54E7AE6}" type="slidenum">
              <a:rPr lang="en-ZA" smtClean="0"/>
              <a:pPr/>
              <a:t>23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99145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22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48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192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6588224" y="0"/>
            <a:ext cx="2555776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620000" cy="5715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3810000" y="625252"/>
            <a:ext cx="4470566" cy="1680187"/>
          </a:xfrm>
        </p:spPr>
        <p:txBody>
          <a:bodyPr>
            <a:normAutofit/>
          </a:bodyPr>
          <a:lstStyle>
            <a:lvl1pPr algn="r">
              <a:defRPr sz="2800">
                <a:solidFill>
                  <a:srgbClr val="00285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Title of Presentation</a:t>
            </a:r>
            <a:endParaRPr lang="en-ZA" dirty="0"/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669" y="3260072"/>
            <a:ext cx="2292300" cy="8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4787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 dirty="0">
              <a:solidFill>
                <a:srgbClr val="17365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 dirty="0">
              <a:solidFill>
                <a:srgbClr val="17365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 dirty="0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78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04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05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64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9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485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Z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C9EB5-A2B4-494A-8466-BDB12800E3A8}" type="datetimeFigureOut">
              <a:rPr lang="en-ZA" smtClean="0">
                <a:solidFill>
                  <a:srgbClr val="17365D"/>
                </a:solidFill>
              </a:rPr>
              <a:pPr/>
              <a:t>2017-02-23</a:t>
            </a:fld>
            <a:endParaRPr lang="en-ZA">
              <a:solidFill>
                <a:srgbClr val="17365D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>
              <a:solidFill>
                <a:srgbClr val="17365D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923E6-5913-48BF-A548-4D7E556FD1DC}" type="slidenum">
              <a:rPr lang="en-ZA" smtClean="0">
                <a:solidFill>
                  <a:srgbClr val="17365D"/>
                </a:solidFill>
              </a:rPr>
              <a:pPr/>
              <a:t>‹#›</a:t>
            </a:fld>
            <a:endParaRPr lang="en-ZA">
              <a:solidFill>
                <a:srgbClr val="17365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93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51101-5079-4D57-A01D-06DD53B198AF}" type="datetimeFigureOut">
              <a:rPr lang="en-ZA" smtClean="0"/>
              <a:t>2017-02-23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95544-5712-46EE-8FEF-EED06AE81F51}" type="slidenum">
              <a:rPr lang="en-ZA" smtClean="0"/>
              <a:t>‹#›</a:t>
            </a:fld>
            <a:endParaRPr lang="en-ZA"/>
          </a:p>
        </p:txBody>
      </p:sp>
      <p:pic>
        <p:nvPicPr>
          <p:cNvPr id="7" name="Picture 2" descr="C:\Users\martin\Desktop\entelectfooter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4837720"/>
            <a:ext cx="9144000" cy="87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:\Logos\Signature artwork\Master signature\With positioning\logo_ent_5cm.jp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85" y="193204"/>
            <a:ext cx="1881187" cy="6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97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htmlcolorcodes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ivebloq.com/css3/animation-with-css3-712437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glyphicons.com/" TargetMode="External"/><Relationship Id="rId2" Type="http://schemas.openxmlformats.org/officeDocument/2006/relationships/hyperlink" Target="http://fontawesome.io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cademy.com/en/tracks/htmlcss" TargetMode="External"/><Relationship Id="rId2" Type="http://schemas.openxmlformats.org/officeDocument/2006/relationships/hyperlink" Target="https://css-trick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.shayhowe.com/advanced-html-css/responsive-web-design/" TargetMode="External"/><Relationship Id="rId5" Type="http://schemas.openxmlformats.org/officeDocument/2006/relationships/hyperlink" Target="https://www.w3schools.com/css/" TargetMode="External"/><Relationship Id="rId4" Type="http://schemas.openxmlformats.org/officeDocument/2006/relationships/hyperlink" Target="https://www.tutorialspoint.com/cs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evolutionoftheweb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91050" y="2425452"/>
            <a:ext cx="3672408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ZA" sz="3600" b="1" kern="1200">
                <a:solidFill>
                  <a:srgbClr val="0028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sz="1800" b="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Yvette Gottschalk</a:t>
            </a:r>
          </a:p>
          <a:p>
            <a:r>
              <a:rPr sz="1800" b="0" dirty="0">
                <a:solidFill>
                  <a:prstClr val="white">
                    <a:lumMod val="50000"/>
                  </a:prstClr>
                </a:solidFill>
                <a:latin typeface="Arial" pitchFamily="34" charset="0"/>
                <a:cs typeface="Arial" pitchFamily="34" charset="0"/>
              </a:rPr>
              <a:t>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51920" y="841276"/>
            <a:ext cx="4428646" cy="1152128"/>
          </a:xfrm>
        </p:spPr>
        <p:txBody>
          <a:bodyPr>
            <a:normAutofit/>
          </a:bodyPr>
          <a:lstStyle/>
          <a:p>
            <a:pPr algn="ctr"/>
            <a:r>
              <a:rPr lang="en-ZA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0100228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465A6E"/>
                </a:solidFill>
              </a:rPr>
              <a:t>Inline </a:t>
            </a:r>
            <a:r>
              <a:rPr lang="en-ZA" sz="36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lang="en-ZA" dirty="0"/>
          </a:p>
        </p:txBody>
      </p:sp>
      <p:sp>
        <p:nvSpPr>
          <p:cNvPr id="4" name="Shape 308"/>
          <p:cNvSpPr txBox="1"/>
          <p:nvPr/>
        </p:nvSpPr>
        <p:spPr>
          <a:xfrm>
            <a:off x="1094100" y="1849388"/>
            <a:ext cx="6955800" cy="189331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400" kern="0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”margin-left: 10px;</a:t>
            </a:r>
            <a:b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				</a:t>
            </a:r>
            <a:r>
              <a:rPr lang="en-ZA" sz="2400" kern="0" dirty="0" err="1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: #000000”</a:t>
            </a: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Welcome to the dark side</a:t>
            </a: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endParaRPr kern="0" dirty="0">
              <a:solidFill>
                <a:srgbClr val="17365D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491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465A6E"/>
              </a:buClr>
              <a:buSzPct val="25000"/>
              <a:buFont typeface="Arial"/>
              <a:buNone/>
            </a:pPr>
            <a:r>
              <a:rPr lang="en-ZA" dirty="0">
                <a:solidFill>
                  <a:srgbClr val="465A6E"/>
                </a:solidFill>
              </a:rPr>
              <a:t>Internal </a:t>
            </a:r>
            <a:r>
              <a:rPr lang="en-ZA" sz="32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lang="en-ZA" dirty="0">
              <a:solidFill>
                <a:srgbClr val="465A6E"/>
              </a:solidFill>
            </a:endParaRPr>
          </a:p>
        </p:txBody>
      </p:sp>
      <p:sp>
        <p:nvSpPr>
          <p:cNvPr id="4" name="Shape 315"/>
          <p:cNvSpPr txBox="1"/>
          <p:nvPr/>
        </p:nvSpPr>
        <p:spPr>
          <a:xfrm>
            <a:off x="755576" y="1057300"/>
            <a:ext cx="6955800" cy="40490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&lt;style </a:t>
            </a:r>
            <a:r>
              <a:rPr lang="en-ZA" sz="2400" kern="0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”text/</a:t>
            </a:r>
            <a:r>
              <a:rPr lang="en-ZA" sz="2400" kern="0" dirty="0" err="1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css</a:t>
            </a:r>
            <a:r>
              <a:rPr lang="en-ZA" sz="2400" kern="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 {</a:t>
            </a:r>
          </a:p>
          <a:p>
            <a:pPr marL="457200"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margin-left: 10px;</a:t>
            </a:r>
          </a:p>
          <a:p>
            <a:pPr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400" b="1" kern="0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#000000; </a:t>
            </a:r>
          </a:p>
          <a:p>
            <a:pPr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</a:p>
          <a:p>
            <a:endParaRPr sz="2400" kern="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</a:p>
          <a:p>
            <a:pPr indent="457200">
              <a:buSzPct val="25000"/>
            </a:pPr>
            <a:r>
              <a:rPr lang="en-ZA" sz="2400" b="1" kern="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We’ve got cookies</a:t>
            </a:r>
          </a:p>
          <a:p>
            <a:pPr>
              <a:buSzPct val="25000"/>
            </a:pPr>
            <a:r>
              <a:rPr lang="en-ZA" sz="2400" kern="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endParaRPr kern="0" dirty="0">
              <a:solidFill>
                <a:srgbClr val="17365D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239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465A6E"/>
                </a:solidFill>
              </a:rPr>
              <a:t>External </a:t>
            </a:r>
            <a:r>
              <a:rPr lang="en-ZA" sz="36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lang="en-ZA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6911"/>
          <a:stretch/>
        </p:blipFill>
        <p:spPr>
          <a:xfrm>
            <a:off x="467544" y="1129308"/>
            <a:ext cx="7053683" cy="12241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76" y="4339711"/>
            <a:ext cx="7200900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32" y="2583168"/>
            <a:ext cx="258127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83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Specifying colours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 valid </a:t>
            </a:r>
            <a:r>
              <a:rPr lang="en-ZA" dirty="0" err="1"/>
              <a:t>color</a:t>
            </a:r>
            <a:r>
              <a:rPr lang="en-ZA" dirty="0"/>
              <a:t> name for example blue</a:t>
            </a:r>
          </a:p>
          <a:p>
            <a:r>
              <a:rPr lang="en-ZA" dirty="0"/>
              <a:t>an RGB value like </a:t>
            </a:r>
            <a:r>
              <a:rPr lang="en-ZA" dirty="0" err="1"/>
              <a:t>rgb</a:t>
            </a:r>
            <a:r>
              <a:rPr lang="en-ZA" dirty="0"/>
              <a:t>(0, 0, 250)</a:t>
            </a:r>
          </a:p>
          <a:p>
            <a:r>
              <a:rPr lang="en-ZA" dirty="0"/>
              <a:t>a HEX value like #0000FF</a:t>
            </a:r>
          </a:p>
          <a:p>
            <a:r>
              <a:rPr lang="en-ZA" dirty="0">
                <a:hlinkClick r:id="rId2"/>
              </a:rPr>
              <a:t>http://htmlcolorcodes.com/</a:t>
            </a:r>
            <a:r>
              <a:rPr lang="en-ZA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830" y="1273324"/>
            <a:ext cx="3170195" cy="270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99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Element Selector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93092"/>
            <a:ext cx="5934075" cy="388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511499"/>
            <a:ext cx="4857353" cy="13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1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Class selector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03" y="1524628"/>
            <a:ext cx="3171825" cy="2705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209967"/>
            <a:ext cx="3333750" cy="314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345" y="1536206"/>
            <a:ext cx="2552700" cy="742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1162" y="2065412"/>
            <a:ext cx="2625080" cy="262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ID Selector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225045"/>
            <a:ext cx="2066925" cy="2038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4153866"/>
            <a:ext cx="5276850" cy="371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3534495"/>
            <a:ext cx="8768085" cy="3510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829171"/>
            <a:ext cx="3384376" cy="25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55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Grouping selectors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921396"/>
            <a:ext cx="3162300" cy="17335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707083"/>
            <a:ext cx="30384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6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Styling links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a:link - a normal, unvisited link</a:t>
            </a:r>
          </a:p>
          <a:p>
            <a:r>
              <a:rPr lang="en-ZA" dirty="0"/>
              <a:t>a:visited - a link the user has visited</a:t>
            </a:r>
          </a:p>
          <a:p>
            <a:r>
              <a:rPr lang="en-ZA" dirty="0"/>
              <a:t>a:hover - a link when the user </a:t>
            </a:r>
            <a:r>
              <a:rPr lang="en-ZA" dirty="0" err="1"/>
              <a:t>mouses</a:t>
            </a:r>
            <a:r>
              <a:rPr lang="en-ZA" dirty="0"/>
              <a:t> over it</a:t>
            </a:r>
          </a:p>
          <a:p>
            <a:r>
              <a:rPr lang="en-ZA" dirty="0"/>
              <a:t>a:active - a link the moment it is clicked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128864"/>
            <a:ext cx="2908950" cy="672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239" y="2732673"/>
            <a:ext cx="3096344" cy="241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29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49188"/>
            <a:ext cx="2647206" cy="609013"/>
          </a:xfrm>
        </p:spPr>
        <p:txBody>
          <a:bodyPr/>
          <a:lstStyle/>
          <a:p>
            <a:r>
              <a:rPr lang="en-ZA" dirty="0"/>
              <a:t>Styling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35" y="643221"/>
            <a:ext cx="5010150" cy="2771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79" y="3445698"/>
            <a:ext cx="89058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00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943" y="1273324"/>
            <a:ext cx="7886700" cy="1552170"/>
          </a:xfrm>
        </p:spPr>
        <p:txBody>
          <a:bodyPr/>
          <a:lstStyle/>
          <a:p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ZA" dirty="0"/>
              <a:t>ascading </a:t>
            </a:r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ZA" dirty="0"/>
              <a:t>tyle </a:t>
            </a:r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lang="en-ZA" dirty="0"/>
              <a:t>heets</a:t>
            </a:r>
          </a:p>
          <a:p>
            <a:r>
              <a:rPr lang="en-ZA" dirty="0"/>
              <a:t>CSS handles the look and feel part of a web page to make it presentable. </a:t>
            </a:r>
          </a:p>
          <a:p>
            <a:r>
              <a:rPr lang="en-ZA" dirty="0"/>
              <a:t>The World Wide Web Consortium (W3C) created CSS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678423"/>
            <a:ext cx="4346727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6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4672"/>
            <a:ext cx="3240360" cy="744596"/>
          </a:xfrm>
        </p:spPr>
        <p:txBody>
          <a:bodyPr/>
          <a:lstStyle/>
          <a:p>
            <a:r>
              <a:rPr lang="en-ZA" dirty="0"/>
              <a:t>More table styles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63" y="697260"/>
            <a:ext cx="4487391" cy="39243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832" y="3433564"/>
            <a:ext cx="5898014" cy="97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58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121196"/>
            <a:ext cx="7886700" cy="1104636"/>
          </a:xfrm>
        </p:spPr>
        <p:txBody>
          <a:bodyPr/>
          <a:lstStyle/>
          <a:p>
            <a:r>
              <a:rPr lang="en-ZA" dirty="0"/>
              <a:t>CSS Box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13284"/>
            <a:ext cx="5904656" cy="44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27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Box Model Example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29308"/>
            <a:ext cx="3429000" cy="1905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3937620"/>
            <a:ext cx="8782050" cy="733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959669"/>
            <a:ext cx="3810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47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9188"/>
            <a:ext cx="1296144" cy="648072"/>
          </a:xfrm>
        </p:spPr>
        <p:txBody>
          <a:bodyPr/>
          <a:lstStyle/>
          <a:p>
            <a:r>
              <a:rPr lang="en-ZA" dirty="0"/>
              <a:t>Float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689212"/>
            <a:ext cx="3622901" cy="1656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860412"/>
            <a:ext cx="2304256" cy="2427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425452"/>
            <a:ext cx="4964233" cy="242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96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Without float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1345332"/>
            <a:ext cx="729606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0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465A6E"/>
                </a:solidFill>
              </a:rPr>
              <a:t>Separate Content from Style</a:t>
            </a:r>
            <a:endParaRPr lang="en-ZA" dirty="0"/>
          </a:p>
        </p:txBody>
      </p:sp>
      <p:sp>
        <p:nvSpPr>
          <p:cNvPr id="3" name="Shape 493"/>
          <p:cNvSpPr txBox="1">
            <a:spLocks/>
          </p:cNvSpPr>
          <p:nvPr/>
        </p:nvSpPr>
        <p:spPr>
          <a:xfrm>
            <a:off x="457200" y="1279250"/>
            <a:ext cx="8229600" cy="533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/>
              <a:t>Bad Code</a:t>
            </a:r>
            <a:endParaRPr lang="en-ZA" dirty="0"/>
          </a:p>
        </p:txBody>
      </p:sp>
      <p:sp>
        <p:nvSpPr>
          <p:cNvPr id="4" name="Shape 494"/>
          <p:cNvSpPr txBox="1">
            <a:spLocks/>
          </p:cNvSpPr>
          <p:nvPr/>
        </p:nvSpPr>
        <p:spPr>
          <a:xfrm>
            <a:off x="457200" y="1812400"/>
            <a:ext cx="8229600" cy="329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0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en-ZA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00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”color: #939; font-size: 24px;”</a:t>
            </a:r>
            <a:r>
              <a:rPr lang="en-ZA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Thank you!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sz="2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1705372"/>
            <a:ext cx="1002754" cy="1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53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>
                <a:solidFill>
                  <a:srgbClr val="465A6E"/>
                </a:solidFill>
              </a:rPr>
              <a:t>Separate Content from Style</a:t>
            </a:r>
            <a:endParaRPr lang="en-ZA" dirty="0"/>
          </a:p>
        </p:txBody>
      </p:sp>
      <p:sp>
        <p:nvSpPr>
          <p:cNvPr id="3" name="Shape 502"/>
          <p:cNvSpPr txBox="1">
            <a:spLocks/>
          </p:cNvSpPr>
          <p:nvPr/>
        </p:nvSpPr>
        <p:spPr>
          <a:xfrm>
            <a:off x="457200" y="1812400"/>
            <a:ext cx="8229600" cy="329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.alert-success {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0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#393;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font-size: 24px;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</a:p>
          <a:p>
            <a:pPr marL="0" indent="-6985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endParaRPr lang="en-ZA" sz="20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000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00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”alert-success”</a:t>
            </a: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Thank you!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 sz="20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sz="20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ZA" dirty="0"/>
          </a:p>
        </p:txBody>
      </p:sp>
      <p:sp>
        <p:nvSpPr>
          <p:cNvPr id="4" name="Shape 501"/>
          <p:cNvSpPr txBox="1">
            <a:spLocks/>
          </p:cNvSpPr>
          <p:nvPr/>
        </p:nvSpPr>
        <p:spPr>
          <a:xfrm>
            <a:off x="457200" y="1279250"/>
            <a:ext cx="8229600" cy="533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ZA"/>
              <a:t>Good Code</a:t>
            </a: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2400736"/>
            <a:ext cx="122413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425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4672"/>
            <a:ext cx="7886700" cy="1104636"/>
          </a:xfrm>
        </p:spPr>
        <p:txBody>
          <a:bodyPr/>
          <a:lstStyle/>
          <a:p>
            <a:pPr lvl="0" defTabSz="914400">
              <a:lnSpc>
                <a:spcPct val="100000"/>
              </a:lnSpc>
              <a:spcBef>
                <a:spcPts val="480"/>
              </a:spcBef>
              <a:buClr>
                <a:srgbClr val="002850"/>
              </a:buClr>
              <a:buSzPct val="100000"/>
            </a:pPr>
            <a:r>
              <a:rPr lang="en-ZA" sz="2400" kern="0" dirty="0">
                <a:solidFill>
                  <a:srgbClr val="002850"/>
                </a:solidFill>
                <a:latin typeface="Arial"/>
                <a:cs typeface="Arial"/>
                <a:sym typeface="Arial"/>
              </a:rPr>
              <a:t>Do </a:t>
            </a:r>
            <a:r>
              <a:rPr lang="en-ZA" sz="2400" b="1" i="1" u="sng" kern="0" dirty="0">
                <a:solidFill>
                  <a:srgbClr val="002850"/>
                </a:solidFill>
                <a:latin typeface="Arial"/>
                <a:cs typeface="Arial"/>
                <a:sym typeface="Arial"/>
              </a:rPr>
              <a:t>NOT</a:t>
            </a:r>
            <a:r>
              <a:rPr lang="en-ZA" sz="2400" kern="0" dirty="0">
                <a:solidFill>
                  <a:srgbClr val="002850"/>
                </a:solidFill>
                <a:latin typeface="Arial"/>
                <a:cs typeface="Arial"/>
                <a:sym typeface="Arial"/>
              </a:rPr>
              <a:t> use </a:t>
            </a:r>
            <a:r>
              <a:rPr lang="en-ZA" sz="2400" kern="0" dirty="0">
                <a:solidFill>
                  <a:srgbClr val="FF9900"/>
                </a:solidFill>
                <a:latin typeface="Arial"/>
                <a:cs typeface="Arial"/>
                <a:sym typeface="Arial"/>
              </a:rPr>
              <a:t>!important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50" y="1836614"/>
            <a:ext cx="6120680" cy="3024336"/>
          </a:xfr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&lt;style&gt;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4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red !important;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endParaRPr lang="en-ZA" sz="24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ZA" sz="24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greenParagraph</a:t>
            </a: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ZA" sz="2400" b="1" dirty="0" err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green;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&lt;/style&gt;</a:t>
            </a:r>
          </a:p>
          <a:p>
            <a:pPr marL="0" indent="-69850"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endParaRPr lang="en-ZA" sz="2400" dirty="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&lt;p </a:t>
            </a:r>
            <a:r>
              <a:rPr lang="en-ZA" sz="2400" dirty="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ZA" sz="240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400" dirty="0" err="1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greenParagraph</a:t>
            </a:r>
            <a:r>
              <a:rPr lang="en-ZA" sz="2400" dirty="0">
                <a:solidFill>
                  <a:srgbClr val="DD7E6B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This will be red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ZA" sz="2400" dirty="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021296"/>
            <a:ext cx="74168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!important overrides that particular property.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Code becomes messy and difficult to maintain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273324"/>
            <a:ext cx="3105786" cy="30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CSS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29308"/>
            <a:ext cx="7886700" cy="3626115"/>
          </a:xfrm>
        </p:spPr>
        <p:txBody>
          <a:bodyPr>
            <a:normAutofit fontScale="92500" lnSpcReduction="10000"/>
          </a:bodyPr>
          <a:lstStyle/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dirty="0"/>
              <a:t>In the world of web design, a framework is defined as a</a:t>
            </a:r>
            <a:r>
              <a:rPr lang="en-ZA" b="1" dirty="0"/>
              <a:t> package made up of a structure of files and folders of standardized code (HTML, CSS, etc.)</a:t>
            </a:r>
            <a:r>
              <a:rPr lang="en-ZA" dirty="0"/>
              <a:t> which can be used to support the development of websites, as a basis to start building a site.</a:t>
            </a:r>
          </a:p>
          <a:p>
            <a:pPr marL="0" lvl="0" indent="0">
              <a:spcBef>
                <a:spcPts val="480"/>
              </a:spcBef>
              <a:buClr>
                <a:srgbClr val="002850"/>
              </a:buClr>
              <a:buSzPct val="100000"/>
              <a:buNone/>
            </a:pPr>
            <a:endParaRPr lang="en-ZA" dirty="0"/>
          </a:p>
          <a:p>
            <a:pPr marL="0" lvl="0" indent="0">
              <a:spcBef>
                <a:spcPts val="480"/>
              </a:spcBef>
              <a:buClr>
                <a:srgbClr val="002850"/>
              </a:buClr>
              <a:buSzPct val="100000"/>
              <a:buNone/>
            </a:pPr>
            <a:r>
              <a:rPr lang="en-ZA" sz="2400" dirty="0"/>
              <a:t>Examples:</a:t>
            </a:r>
          </a:p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Bootstrap - </a:t>
            </a:r>
            <a:r>
              <a:rPr lang="en-ZA" sz="2400" dirty="0">
                <a:hlinkClick r:id="rId2"/>
              </a:rPr>
              <a:t>http://getbootstrap.com/</a:t>
            </a:r>
            <a:r>
              <a:rPr lang="en-ZA" sz="2400" dirty="0"/>
              <a:t> </a:t>
            </a:r>
          </a:p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Skeleton</a:t>
            </a:r>
          </a:p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Foundation</a:t>
            </a:r>
          </a:p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Material Design </a:t>
            </a:r>
            <a:r>
              <a:rPr lang="en-ZA" sz="2400" dirty="0" err="1"/>
              <a:t>Lite</a:t>
            </a:r>
            <a:endParaRPr lang="en-ZA" sz="2400" dirty="0"/>
          </a:p>
          <a:p>
            <a:pPr marL="342900" lvl="0" indent="-3810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Many </a:t>
            </a:r>
            <a:r>
              <a:rPr lang="en-ZA" sz="2400" dirty="0" err="1"/>
              <a:t>many</a:t>
            </a:r>
            <a:r>
              <a:rPr lang="en-ZA" sz="2400" dirty="0"/>
              <a:t> more...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1404838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6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CSS3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Animations and Transitions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Calculating values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Advanced selectors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Gradients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 err="1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Webfonts</a:t>
            </a:r>
            <a:endParaRPr lang="en-ZA" sz="2000" b="0" i="0" u="none" strike="noStrike" cap="none" dirty="0">
              <a:solidFill>
                <a:srgbClr val="0028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 err="1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Boxsizing</a:t>
            </a:r>
            <a:endParaRPr lang="en-ZA" sz="2000" b="0" i="0" u="none" strike="noStrike" cap="none" dirty="0">
              <a:solidFill>
                <a:srgbClr val="00285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Media queries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Border images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0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Transforms</a:t>
            </a:r>
          </a:p>
          <a:p>
            <a:endParaRPr lang="en-ZA" dirty="0"/>
          </a:p>
        </p:txBody>
      </p:sp>
      <p:sp>
        <p:nvSpPr>
          <p:cNvPr id="4" name="Rectangle 3"/>
          <p:cNvSpPr/>
          <p:nvPr/>
        </p:nvSpPr>
        <p:spPr>
          <a:xfrm>
            <a:off x="4067944" y="270260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dirty="0">
                <a:hlinkClick r:id="rId3"/>
              </a:rPr>
              <a:t>http://www.creativebloq.com/css3/animation-with-css3-712437</a:t>
            </a:r>
            <a:r>
              <a:rPr lang="en-Z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6577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Why?</a:t>
            </a:r>
            <a:br>
              <a:rPr lang="en-ZA" dirty="0"/>
            </a:br>
            <a:r>
              <a:rPr lang="en-ZA" dirty="0"/>
              <a:t>(To put </a:t>
            </a:r>
            <a:r>
              <a:rPr lang="en-ZA" dirty="0">
                <a:solidFill>
                  <a:schemeClr val="accent1">
                    <a:lumMod val="75000"/>
                  </a:schemeClr>
                </a:solidFill>
              </a:rPr>
              <a:t>cats</a:t>
            </a:r>
            <a:r>
              <a:rPr lang="en-ZA" dirty="0"/>
              <a:t> on the </a:t>
            </a:r>
            <a:r>
              <a:rPr lang="en-ZA" dirty="0" err="1"/>
              <a:t>interwebz</a:t>
            </a:r>
            <a:r>
              <a:rPr lang="en-ZA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499" y="3217540"/>
            <a:ext cx="1579001" cy="10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06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Media Queries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85292"/>
            <a:ext cx="4133850" cy="399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9512" y="1134119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dirty="0"/>
              <a:t>@media can include a media type followed by one or more expressions. </a:t>
            </a:r>
          </a:p>
          <a:p>
            <a:r>
              <a:rPr lang="en-ZA" dirty="0"/>
              <a:t>Common media types: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screen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print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 err="1"/>
              <a:t>tv</a:t>
            </a:r>
            <a:endParaRPr lang="en-Z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braille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The HTML5 specification includes new media types like 3d-glasses.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dirty="0"/>
              <a:t>Should a media type not be specified the media query will use the screen media type by default</a:t>
            </a:r>
          </a:p>
        </p:txBody>
      </p:sp>
    </p:spTree>
    <p:extLst>
      <p:ext uri="{BB962C8B-B14F-4D97-AF65-F5344CB8AC3E}">
        <p14:creationId xmlns:p14="http://schemas.microsoft.com/office/powerpoint/2010/main" val="2016574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Icons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467544" y="1408907"/>
            <a:ext cx="24212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2"/>
              </a:rPr>
              <a:t>http://fontawesome.io/</a:t>
            </a:r>
            <a:endParaRPr lang="en-ZA" dirty="0"/>
          </a:p>
          <a:p>
            <a:r>
              <a:rPr lang="en-ZA" dirty="0">
                <a:hlinkClick r:id="rId3"/>
              </a:rPr>
              <a:t>http://glyphicons.com/</a:t>
            </a:r>
            <a:endParaRPr lang="en-ZA" dirty="0"/>
          </a:p>
          <a:p>
            <a:endParaRPr lang="en-Z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2137420"/>
            <a:ext cx="6912768" cy="270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40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>
                <a:hlinkClick r:id="rId2"/>
              </a:rPr>
              <a:t>https://css-tricks.com/</a:t>
            </a:r>
            <a:r>
              <a:rPr lang="en-ZA" dirty="0"/>
              <a:t> </a:t>
            </a:r>
          </a:p>
          <a:p>
            <a:r>
              <a:rPr lang="en-ZA" sz="20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https://www.codecademy.com/en/tracks/htmlcss</a:t>
            </a:r>
          </a:p>
          <a:p>
            <a:r>
              <a:rPr lang="en-ZA" dirty="0">
                <a:hlinkClick r:id="rId4"/>
              </a:rPr>
              <a:t>https://www.tutorialspoint.com/css/</a:t>
            </a:r>
            <a:endParaRPr lang="en-ZA" dirty="0"/>
          </a:p>
          <a:p>
            <a:r>
              <a:rPr lang="en-ZA" dirty="0">
                <a:hlinkClick r:id="rId5"/>
              </a:rPr>
              <a:t>https://www.w3schools.com/css/</a:t>
            </a:r>
            <a:endParaRPr lang="en-ZA" dirty="0"/>
          </a:p>
          <a:p>
            <a:r>
              <a:rPr lang="en-ZA" dirty="0">
                <a:hlinkClick r:id="rId6"/>
              </a:rPr>
              <a:t>http://learn.shayhowe.com/advanced-html-css/responsive-web-design/</a:t>
            </a:r>
            <a:r>
              <a:rPr lang="en-ZA" dirty="0"/>
              <a:t> </a:t>
            </a:r>
          </a:p>
          <a:p>
            <a:endParaRPr lang="en-ZA" dirty="0"/>
          </a:p>
          <a:p>
            <a:pPr marL="0" indent="0">
              <a:buNone/>
            </a:pP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0064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065412"/>
            <a:ext cx="2791438" cy="2342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065412"/>
            <a:ext cx="44767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76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65212"/>
            <a:ext cx="5204118" cy="25202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1993404"/>
            <a:ext cx="374828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69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3204"/>
            <a:ext cx="3853006" cy="33530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353444"/>
            <a:ext cx="4858128" cy="25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27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7" y="1312030"/>
            <a:ext cx="9144793" cy="3090940"/>
          </a:xfrm>
          <a:prstGeom prst="rect">
            <a:avLst/>
          </a:prstGeom>
        </p:spPr>
      </p:pic>
      <p:sp>
        <p:nvSpPr>
          <p:cNvPr id="3" name="Shape 148"/>
          <p:cNvSpPr txBox="1"/>
          <p:nvPr/>
        </p:nvSpPr>
        <p:spPr>
          <a:xfrm>
            <a:off x="0" y="0"/>
            <a:ext cx="2547815" cy="3673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ZA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http://www.evolutionoftheweb.com/</a:t>
            </a:r>
            <a:r>
              <a:rPr lang="en-ZA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613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6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Rule Syntax</a:t>
            </a:r>
            <a:endParaRPr lang="en-Z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929508"/>
            <a:ext cx="5472608" cy="1806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697260"/>
            <a:ext cx="4414148" cy="239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48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0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465A6E"/>
              </a:buClr>
              <a:buSzPct val="25000"/>
              <a:buFont typeface="Arial"/>
              <a:buNone/>
            </a:pPr>
            <a:r>
              <a:rPr lang="en-ZA" sz="3200" b="1" i="0" u="none" strike="noStrike" cap="none" dirty="0">
                <a:solidFill>
                  <a:srgbClr val="465A6E"/>
                </a:solidFill>
                <a:latin typeface="Arial"/>
                <a:ea typeface="Arial"/>
                <a:cs typeface="Arial"/>
                <a:sym typeface="Arial"/>
              </a:rPr>
              <a:t>Adding C</a:t>
            </a:r>
            <a:r>
              <a:rPr lang="en-ZA" b="1" dirty="0">
                <a:solidFill>
                  <a:srgbClr val="465A6E"/>
                </a:solidFill>
              </a:rPr>
              <a:t>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Internal</a:t>
            </a:r>
          </a:p>
          <a:p>
            <a:pPr lvl="1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dirty="0"/>
              <a:t>I</a:t>
            </a:r>
            <a:r>
              <a:rPr lang="en-ZA" sz="24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n the html file as a separate element</a:t>
            </a:r>
            <a:r>
              <a:rPr lang="en-ZA" sz="2400" dirty="0"/>
              <a:t> meta element.</a:t>
            </a:r>
          </a:p>
          <a:p>
            <a:pPr marL="342900" lvl="0" indent="-342900">
              <a:spcBef>
                <a:spcPts val="480"/>
              </a:spcBef>
              <a:buClr>
                <a:srgbClr val="002850"/>
              </a:buClr>
              <a:buSzPct val="100000"/>
              <a:buFont typeface="Arial"/>
              <a:buChar char="•"/>
            </a:pPr>
            <a:r>
              <a:rPr lang="en-ZA" sz="2400" b="0" i="0" u="none" strike="noStrike" cap="none" dirty="0">
                <a:solidFill>
                  <a:srgbClr val="002850"/>
                </a:solidFill>
                <a:latin typeface="Arial"/>
                <a:ea typeface="Arial"/>
                <a:cs typeface="Arial"/>
                <a:sym typeface="Arial"/>
              </a:rPr>
              <a:t>External</a:t>
            </a:r>
          </a:p>
          <a:p>
            <a:pPr lvl="1">
              <a:spcBef>
                <a:spcPts val="480"/>
              </a:spcBef>
              <a:buClr>
                <a:srgbClr val="9FC03B"/>
              </a:buClr>
              <a:buSzPct val="100000"/>
              <a:buFont typeface="Arial"/>
              <a:buChar char="•"/>
            </a:pPr>
            <a:r>
              <a:rPr lang="en-ZA" sz="2400" dirty="0"/>
              <a:t>In a separate file all together.</a:t>
            </a:r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3361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20533</TotalTime>
  <Words>413</Words>
  <Application>Microsoft Office PowerPoint</Application>
  <PresentationFormat>On-screen Show (16:10)</PresentationFormat>
  <Paragraphs>148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Courier New</vt:lpstr>
      <vt:lpstr>Office Theme</vt:lpstr>
      <vt:lpstr>CSS</vt:lpstr>
      <vt:lpstr>What is CSS</vt:lpstr>
      <vt:lpstr>Why? (To put cats on the interwebz)</vt:lpstr>
      <vt:lpstr>PowerPoint Presentation</vt:lpstr>
      <vt:lpstr>PowerPoint Presentation</vt:lpstr>
      <vt:lpstr>PowerPoint Presentation</vt:lpstr>
      <vt:lpstr>PowerPoint Presentation</vt:lpstr>
      <vt:lpstr>Rule Syntax</vt:lpstr>
      <vt:lpstr>Adding CSS</vt:lpstr>
      <vt:lpstr>Inline CSS</vt:lpstr>
      <vt:lpstr>Internal CSS</vt:lpstr>
      <vt:lpstr>External CSS</vt:lpstr>
      <vt:lpstr>Specifying colours</vt:lpstr>
      <vt:lpstr>Element Selector</vt:lpstr>
      <vt:lpstr>Class selector</vt:lpstr>
      <vt:lpstr>ID Selector</vt:lpstr>
      <vt:lpstr>Grouping selectors</vt:lpstr>
      <vt:lpstr>Styling links</vt:lpstr>
      <vt:lpstr>Styling tables</vt:lpstr>
      <vt:lpstr>More table styles</vt:lpstr>
      <vt:lpstr>CSS Box Model</vt:lpstr>
      <vt:lpstr>Box Model Example</vt:lpstr>
      <vt:lpstr>Float</vt:lpstr>
      <vt:lpstr>Without float</vt:lpstr>
      <vt:lpstr>Separate Content from Style</vt:lpstr>
      <vt:lpstr>Separate Content from Style</vt:lpstr>
      <vt:lpstr>Do NOT use !important </vt:lpstr>
      <vt:lpstr>CSS Frameworks</vt:lpstr>
      <vt:lpstr>CSS3</vt:lpstr>
      <vt:lpstr>Media Queries</vt:lpstr>
      <vt:lpstr>Icons</vt:lpstr>
      <vt:lpstr>Reading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Future of Entelect How is affects you</dc:title>
  <dc:creator>charles</dc:creator>
  <cp:lastModifiedBy>Yvette van der Westhuizen</cp:lastModifiedBy>
  <cp:revision>726</cp:revision>
  <cp:lastPrinted>2011-01-10T15:18:30Z</cp:lastPrinted>
  <dcterms:created xsi:type="dcterms:W3CDTF">2010-08-29T06:05:31Z</dcterms:created>
  <dcterms:modified xsi:type="dcterms:W3CDTF">2017-02-23T11:38:12Z</dcterms:modified>
</cp:coreProperties>
</file>